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3" r:id="rId3"/>
    <p:sldId id="262" r:id="rId4"/>
    <p:sldId id="257" r:id="rId5"/>
    <p:sldId id="259" r:id="rId6"/>
    <p:sldId id="275" r:id="rId7"/>
    <p:sldId id="276" r:id="rId8"/>
    <p:sldId id="263" r:id="rId9"/>
    <p:sldId id="277" r:id="rId10"/>
    <p:sldId id="281" r:id="rId11"/>
    <p:sldId id="282" r:id="rId12"/>
    <p:sldId id="280" r:id="rId13"/>
    <p:sldId id="283" r:id="rId14"/>
    <p:sldId id="289" r:id="rId15"/>
    <p:sldId id="288" r:id="rId16"/>
    <p:sldId id="287" r:id="rId17"/>
    <p:sldId id="286" r:id="rId18"/>
    <p:sldId id="285" r:id="rId19"/>
    <p:sldId id="284" r:id="rId20"/>
    <p:sldId id="290" r:id="rId21"/>
    <p:sldId id="260" r:id="rId22"/>
    <p:sldId id="266" r:id="rId23"/>
    <p:sldId id="265" r:id="rId24"/>
    <p:sldId id="264" r:id="rId25"/>
    <p:sldId id="269" r:id="rId26"/>
    <p:sldId id="268" r:id="rId27"/>
    <p:sldId id="267" r:id="rId28"/>
    <p:sldId id="270" r:id="rId29"/>
    <p:sldId id="272" r:id="rId30"/>
    <p:sldId id="261" r:id="rId31"/>
    <p:sldId id="27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2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FF9EF-3C50-4D31-BE7A-11ACC6ADC848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0C5F5-6FE1-4A1E-B3C7-94A76A212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http://krinner-spb.ru/razrez/zabor.jpg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071670" cy="6429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№03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14480" y="1928802"/>
            <a:ext cx="5429288" cy="11430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Инженерная подготовка строительных работ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85918" y="4000504"/>
            <a:ext cx="542928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Читать совместно с лекциями 1-го уровня: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Лекция  №3 «Подготовительные и вспомогательные работы»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89" y="260648"/>
            <a:ext cx="8800309" cy="63367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2662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76672"/>
            <a:ext cx="8382807" cy="56589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5028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77320" cy="54154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9808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7" y="548680"/>
            <a:ext cx="9006730" cy="61881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475656" y="150054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ПОДГОТОВИТЕЛЬНЫЕ И ВСПОМОГАТЕЛЬНЫЕ РАБОТЫ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084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764704"/>
            <a:ext cx="8856985" cy="59473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123728" y="91708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РАЗБИВКА ЗЕМЛЯНЫХ СООРУЖЕНИЙ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364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40768"/>
            <a:ext cx="8988588" cy="54097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123728" y="0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ПОНИЖЕНИЕ УРОВНЯ ГРУНТОВЫХ ВОД (УГВ)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288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6632"/>
            <a:ext cx="9081087" cy="67116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4933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36712"/>
            <a:ext cx="8983471" cy="59580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547664" y="190381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ПОНИЖЕНИЕ УРОВНЯ ГРУНТОВЫХ ВОД (УГВ)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80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3" y="188640"/>
            <a:ext cx="9035925" cy="65921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1440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9" y="836712"/>
            <a:ext cx="9081260" cy="59662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485403" y="25955"/>
            <a:ext cx="4469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ВРЕМЕННОЕ КРЕПЛЕНИЕ ОТКОСОВ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768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геодезической разбивочной основы: строительная сетка, красная линия и желтая линия.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Объяснить схему выноса на местность строительной сетки.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Объяснить схему переноса на местность основных осей зданий.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Подготовка площадки к строительству.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Геодезические инструменты и правила работы с ними.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Схемы теодолитного и нивелирного ходов.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Разбивка и закрепление  строительных объектов на местности.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Разбивка и закрепление осей с использованием обноски.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 делать студенту самостоятельно.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добавлении в лекцию собственных слайдов и текстовой части – добавляется шесть баллов.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разработке собственной лекции – добавляется двенадцать баллов.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20"/>
            <a:ext cx="8947760" cy="57622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979712" y="18864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ИСКУСТВЕННОЕ ЗАКРЕПЛЕНИЕ ГРУНТОВ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691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0"/>
            <a:ext cx="9123861" cy="6740307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spc="70" dirty="0" smtClean="0">
                <a:latin typeface="Times New Roman" pitchFamily="18" charset="0"/>
                <a:cs typeface="Times New Roman" pitchFamily="18" charset="0"/>
              </a:rPr>
              <a:t>До начала строительства объекта, подготовительные работы сводятся к проверке выполненной части объекта и обеспечения на стройплощадке основных норм и требований техники безопасности. Для этого прораб или мастер совместно с инспектором по технике безопасности обязаны обойти всю стройплощадку, проверив наличие переходов через канавы и траншеи, отсутствие оголенных электрических проводов, качество ограждений на лесах и подмостях, расстановку предупредительных знаков, ограждение опасных мест и т.д.</a:t>
            </a:r>
          </a:p>
          <a:p>
            <a:pPr algn="just"/>
            <a:r>
              <a:rPr lang="ru-RU" sz="1600" b="1" spc="70" dirty="0" smtClean="0">
                <a:latin typeface="Times New Roman" pitchFamily="18" charset="0"/>
                <a:cs typeface="Times New Roman" pitchFamily="18" charset="0"/>
              </a:rPr>
              <a:t>     Все замеченные нарушения должны быть записаны в журнал трехступенчатого контроля техники безопасности с указанием сроков и ответственных за их устранение, требующихся материально-технических ресурсов и инструмента, необходимых для устранения нарушений. </a:t>
            </a:r>
          </a:p>
          <a:p>
            <a:pPr algn="just"/>
            <a:r>
              <a:rPr lang="ru-RU" sz="1600" b="1" spc="70" dirty="0" smtClean="0">
                <a:latin typeface="Times New Roman" pitchFamily="18" charset="0"/>
                <a:cs typeface="Times New Roman" pitchFamily="18" charset="0"/>
              </a:rPr>
              <a:t>     Только после приведения всего объекта в порядок, определяемый требованиями норм и правил охраны труда можно приступать к работе.</a:t>
            </a:r>
            <a:endParaRPr kumimoji="0" lang="ru-RU" sz="1600" b="1" i="0" u="none" strike="noStrike" cap="none" spc="70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AGoltsev\Рабочий стол\Без имени-2копирование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0" y="0"/>
            <a:ext cx="3143240" cy="239345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5" name="Рисунок 4" descr="D:\Гольцев-учеба\фотографии\Стройка и 1-Мая\Стройка-2\P1150940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143241" y="0"/>
            <a:ext cx="2928958" cy="242886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2428868"/>
            <a:ext cx="9144000" cy="107721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4. а) ограждение стройплощадки по деревянным стойкам: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1-стойка;  2-прогоны из брусков; 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3 - доски забора; 4 -подкос; 5-опора;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–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гвозди.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ограждение стройплощадки металлическим профилем по металлическим сваям. в) ограждение стройплощадки деревянным забором по винтовым  металлическим сваям.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8" descr="http://krinner-spb.ru/razrez/zabor.jpg"/>
          <p:cNvPicPr>
            <a:picLocks noChangeAspect="1" noChangeArrowheads="1"/>
          </p:cNvPicPr>
          <p:nvPr/>
        </p:nvPicPr>
        <p:blipFill>
          <a:blip r:embed="rId5" r:link="rId6" cstate="print">
            <a:lum bright="20000"/>
          </a:blip>
          <a:srcRect/>
          <a:stretch>
            <a:fillRect/>
          </a:stretch>
        </p:blipFill>
        <p:spPr bwMode="auto">
          <a:xfrm>
            <a:off x="6072197" y="0"/>
            <a:ext cx="3071803" cy="2428868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28926" y="2214554"/>
            <a:ext cx="214314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57232" y="2210387"/>
            <a:ext cx="214314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98864" y="2210387"/>
            <a:ext cx="214314" cy="214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0"/>
            <a:ext cx="9123861" cy="6858000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ГЕОДЕЗИЧЕСКИЕ ИНСТРУМЕНТЫ И ПРАВИЛА РАБОТЫ С НИМИ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Наиболее распространенными инструментами для выполнения геодезических работ в строительстве являются теодолит и нивелир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5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качестве вспомогательных средств применяют мерные ленты и рулетки, а для работы с нивелиром - специальную нивелирную рейку, представляющую собой складывающуюся вдвое 3-метровую деревянную рейку с нанесенными по обеим ее сторонам черной и красной краской делениями через 1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6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Теодолит служит для измерения горизонтальных и вертикальных углов на местности между имеющимися неподвижными объектами, для переноса в натуру отдельных частей и точек зданий и сооружений с привязкой их к существующим знакам геодезической разбивочной сети.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Привязка заключается в расположении будущего здания на местности с соблюдением требуемых расстояний от него до других, характерных, точек местности или зданий и в ориентации его относительно стран света в точном соответствии с проектом.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привязки здания на местности обычно прибегают к прокладке теодолитного хода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7, 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т. е. переносят с чертежа линии и углы между ними на местность. Для этого устанавливают теодолит на начальную точку, от которой будут выполнять теодолитный ход, и взглядом назад, на имеющуюся характерную точку местности, обозначенную на чертеже, снимают начальный отсчет по неподвижному горизонтальному кругу-лимбу теодолита. Этот отсчет является условно нулевым. Затем вращением подвижного кольца - алидады устанавливают заданный угол между начальной точкой отсчета и требуемым направлением теодолитного хода.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По расстоянию, отмеряемому от точки стояния теодолита в направлении визирования, провешивают прямую линию и отмечают ее конец забитым в землю колышком. После этого переносят теодолит на полученную таким образом точку на местности и устанавливают его, центрируя по колышку, что проверяют с помощью отвеса.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Далее взглядом назад, на первую точку стояния, берут отсчет по лимбу и затем по значению угла из схемы разбивки определяют отсчет по алидаде, чтобы провесить следующую прямую.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Это значение устанавливают на лимбе вращением алидады и, отмерив требуемое по чертежу расстояние от теодолита, забивают второй колышек в створе линии визирования.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1" cy="674030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0" y="0"/>
            <a:ext cx="2214546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14546" y="0"/>
            <a:ext cx="1928826" cy="685800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5. Геодезические инструменты: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а- теодолит;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б- нивелир;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в- поле зрения трубы нивелира; 1- изображение концов половинок пузырька уровня; 2 -изображение рейки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6. Геодезические мерные инструменты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-штриховая лента;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 -шкаловая лента;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в- рулетка на крестовине;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г,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-рулетка в футляре;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е- нивелирная рейка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4143372" y="0"/>
            <a:ext cx="5000628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1" cy="6740307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Затем теодолит переносят на вторую точку и операции повторяют до тех пор, пока не будет пройден весь теодолитный ход до последней требуемой точки. Затем обратным ходом проверяют правильность разбивки и составляют акт на привязку осей здания. Последнюю точку, полученную в результате теодолитного хода и являющуюся, как правило, одной из характерных точек здания, необходимо надежно закрепить на местности и принять меры к исключению возможности ее повреждения.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Нивелирный ход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7, б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прокладывают для посадки здания или сооружения на местность в соответствии с заданными высотными отметками. Нивелирный ход начинают от закрепленного на местности знака-репера с точно заданной и выверенной высотной отметкой.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Репер может быть выполнен в виде надежно вкопанного на местности столба или знака, закрепленного на стене имеющегося здания, а также другого капитального сооружения. Отметка репера, от которого начинают нивелирный ход, задана в чертежах и указана в пояснительной записке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прокладки нивелирного хода вначале намечают число точек стояния нивелира, обеспечивающее минимально возможное число его перестановок. Затем нивелир устанавливают на первой стоянке и берут два отсчета по черной шкале рейки взглядом назад, на репер и на промежуточную точку установки рейки. Для контроля правильности одновременно снимают отсчет по красной шкале.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Далее нивелир переносят на следующую стоянку и опять берут два отсчета по черной шкале рейки - взглядом назад, на первую точку, и взглядом вперед, на вторую точку местности. В процессе нивелирования число перестановок нивелира и рейки определяется протяженностью трассы нивелирования. Для контроля правильности нивелирования выполняют обратный нивелирный ход.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В процессе проведения геодезических работ ведут журналы нивелирной и теодолитной съемки специальной формы, в котором четкость записи и расположение граф позволяет значительно облегчить промежуточные вычисления и ускорить выполнение геодезических работ.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429124" y="22235"/>
            <a:ext cx="4714876" cy="477053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Следует помнить, что для качественного выполнения геодезических работ нужно бережно обращаться с инструментами, не допускать их загрязнения или ударов, избегать попадания на них прямых солнечных лучей или дождя.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Прежде чем начать работу с геодезическими инструментами, необходимо тщательно изучить их устройство по прилагаемым инструкциям и провести поверку. Непроверенными инструментами работать запрещено.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правильного выполнения измерений инструмент перед началом работы должен быть установлен по уровню, а каждый раз прежде, чем снять отсчет, необходимо убедиться, что пузырек уровня находится на середине. Только в этом случае может быть обеспечена точность измерений и достигнуто высокое качество работ.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0" y="0"/>
            <a:ext cx="4429124" cy="478632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Прямоугольник 3"/>
          <p:cNvSpPr/>
          <p:nvPr/>
        </p:nvSpPr>
        <p:spPr>
          <a:xfrm>
            <a:off x="0" y="4786322"/>
            <a:ext cx="4429124" cy="206210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Рис 7. Схемы теодолитного и нивелирного ходов: </a:t>
            </a:r>
            <a:r>
              <a:rPr lang="ru-RU" sz="1600" b="1" dirty="0" smtClean="0">
                <a:solidFill>
                  <a:srgbClr val="C00000"/>
                </a:solidFill>
              </a:rPr>
              <a:t>а- теодолитная привязка строящегося здания; 6-нивенирный ход;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1, 3, 4- существующие здания; 2-строящиеся здания; </a:t>
            </a:r>
            <a:r>
              <a:rPr lang="el-GR" sz="1600" b="1" dirty="0" smtClean="0">
                <a:solidFill>
                  <a:srgbClr val="C00000"/>
                </a:solidFill>
              </a:rPr>
              <a:t>α</a:t>
            </a:r>
            <a:r>
              <a:rPr lang="ru-RU" sz="1100" b="1" dirty="0" smtClean="0">
                <a:solidFill>
                  <a:srgbClr val="C00000"/>
                </a:solidFill>
              </a:rPr>
              <a:t>1, </a:t>
            </a:r>
            <a:r>
              <a:rPr lang="el-GR" sz="1600" b="1" dirty="0" smtClean="0">
                <a:solidFill>
                  <a:srgbClr val="C00000"/>
                </a:solidFill>
              </a:rPr>
              <a:t>α</a:t>
            </a:r>
            <a:r>
              <a:rPr lang="ru-RU" sz="1200" b="1" dirty="0" smtClean="0">
                <a:solidFill>
                  <a:srgbClr val="C00000"/>
                </a:solidFill>
              </a:rPr>
              <a:t>2</a:t>
            </a:r>
            <a:r>
              <a:rPr lang="el-GR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- заданные углы; </a:t>
            </a:r>
            <a:r>
              <a:rPr lang="en-US" sz="1600" b="1" dirty="0" smtClean="0">
                <a:solidFill>
                  <a:srgbClr val="C00000"/>
                </a:solidFill>
              </a:rPr>
              <a:t>I</a:t>
            </a:r>
            <a:r>
              <a:rPr lang="ru-RU" sz="1600" b="1" dirty="0" smtClean="0">
                <a:solidFill>
                  <a:srgbClr val="C00000"/>
                </a:solidFill>
              </a:rPr>
              <a:t>, </a:t>
            </a:r>
            <a:r>
              <a:rPr lang="en-US" sz="1600" b="1" dirty="0" smtClean="0">
                <a:solidFill>
                  <a:srgbClr val="C00000"/>
                </a:solidFill>
              </a:rPr>
              <a:t>II</a:t>
            </a:r>
            <a:r>
              <a:rPr lang="ru-RU" sz="1600" b="1" dirty="0" smtClean="0">
                <a:solidFill>
                  <a:srgbClr val="C00000"/>
                </a:solidFill>
              </a:rPr>
              <a:t>, </a:t>
            </a:r>
            <a:r>
              <a:rPr lang="en-US" sz="1600" b="1" dirty="0" smtClean="0">
                <a:solidFill>
                  <a:srgbClr val="C00000"/>
                </a:solidFill>
              </a:rPr>
              <a:t>III</a:t>
            </a:r>
            <a:r>
              <a:rPr lang="ru-RU" sz="1600" b="1" dirty="0" smtClean="0">
                <a:solidFill>
                  <a:srgbClr val="C00000"/>
                </a:solidFill>
              </a:rPr>
              <a:t>-стоянки инструментов;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а, б -размеры здании; </a:t>
            </a:r>
            <a:r>
              <a:rPr lang="en-US" sz="1600" b="1" dirty="0" smtClean="0">
                <a:solidFill>
                  <a:srgbClr val="C00000"/>
                </a:solidFill>
              </a:rPr>
              <a:t>h</a:t>
            </a:r>
            <a:r>
              <a:rPr lang="en-US" sz="1200" b="1" dirty="0" smtClean="0">
                <a:solidFill>
                  <a:srgbClr val="C00000"/>
                </a:solidFill>
              </a:rPr>
              <a:t>1</a:t>
            </a:r>
            <a:r>
              <a:rPr lang="ru-RU" sz="1200" b="1" dirty="0" smtClean="0">
                <a:solidFill>
                  <a:srgbClr val="C00000"/>
                </a:solidFill>
              </a:rPr>
              <a:t>,</a:t>
            </a:r>
            <a:r>
              <a:rPr lang="en-US" sz="1600" b="1" dirty="0" smtClean="0">
                <a:solidFill>
                  <a:srgbClr val="C00000"/>
                </a:solidFill>
              </a:rPr>
              <a:t> h</a:t>
            </a:r>
            <a:r>
              <a:rPr lang="ru-RU" sz="1200" b="1" dirty="0" smtClean="0">
                <a:solidFill>
                  <a:srgbClr val="C00000"/>
                </a:solidFill>
              </a:rPr>
              <a:t>4</a:t>
            </a:r>
            <a:r>
              <a:rPr lang="ru-RU" sz="1600" b="1" dirty="0" smtClean="0">
                <a:solidFill>
                  <a:srgbClr val="C00000"/>
                </a:solidFill>
              </a:rPr>
              <a:t>- отсчеты по нивелирной рейке; </a:t>
            </a:r>
            <a:r>
              <a:rPr lang="en-US" sz="1600" b="1" dirty="0" smtClean="0">
                <a:solidFill>
                  <a:srgbClr val="C00000"/>
                </a:solidFill>
              </a:rPr>
              <a:t>R </a:t>
            </a:r>
            <a:r>
              <a:rPr lang="ru-RU" sz="1600" b="1" dirty="0" smtClean="0">
                <a:solidFill>
                  <a:srgbClr val="C00000"/>
                </a:solidFill>
              </a:rPr>
              <a:t>- исходный репер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1" cy="674030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РАЗБИВКА И ЗАКРЕПЛЕНИЕ  СТРОИТЕЛЬНЫХ ОБЪЕКТОВ НА МЕСТНОСТИ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Работы по устройству всех видов сооружений начинают с геодезической разбивки. При этом руководствуются рабочими чертежами на выполнение сооружений или составляют схемы исходя из удобства выполнения работ.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После определения требуемых размеров зданий или сооружений приступают к выносу в натуру проектных отметок и закреплению соответствующих разбивочных знаков. Разбивочные знаки закрепляют на местности путем установки столбов (вне расположения зданий и сооружений) или деревянных кольев (непосредственно на месте работ).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Разбивочными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знаками обозначают наиболее характерные точки сооружений- внешние и внутренние углы зданий, пункты начала и окончания трасс и траншей, вершины углов поворота и т. д.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Разбивку здания начинают с прокладки теодолитного хода и отыскания одного угла здания. От этого основного угла в последующем будут откладывать необходимые расстояния и направления сторон здания. Поэтому точку окончания теодолитного хода надежно закрепляют на местности колышком, верх которого отмечают карандашом или краской, присваивая ему выбранное условное обозначение.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Направление одной из сторон здания должно быть задано в чертеже привязки как угол между последней линией теодолитного хода и осью здания. Поэтому его определяют, центрируя теодолит над колышком и перенося угол между последней линией теодолитного хода и осью здания на местность, как указано в предыдущем параграфе. Вдоль линии визирования теодолита отмеряют от точки его стоянки расстояние, равное длине оси здания, и забивают в конце линии колышек. Этому колышку также дают условное обозначение.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Поворачивая трубу теодолита на угол 90° в направлении, перпендикулярном проложенной оси здания, и отмеряя расстояние от точки стоянки теодолита до точки пересечения продольной и поперечной осей здания, находят следующий угол и закрепляют его на местности забитым в землю колышком.</a:t>
            </a:r>
            <a:r>
              <a:rPr lang="ru-RU" sz="1600" dirty="0" smtClean="0"/>
              <a:t> </a:t>
            </a:r>
          </a:p>
          <a:p>
            <a:pPr algn="just"/>
            <a:r>
              <a:rPr lang="ru-RU" sz="1600" dirty="0" smtClean="0"/>
              <a:t>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Таким образом на местности получают отмеченными три угла здания из четырех.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1" cy="680186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Для нахождения четвертого теодолит переносят на один из найденных углов и с помощью отвеса центрируют его точно над забитым колышком. Далее визированием на колышек предыдущей стоянки снимают отсчет по лимбу. Прибавляя (или отнимая) от этого значения 90° и устанавливая значение полученного угла на лимбе, путем поворота трубы теодолита в направлении последнего угла здания определяют направление соответствующей оси.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Откладывая от точки стоянки теодолита расстояние в направлении линии визирования теодолита, равное длине оси, находят четвертый угол здания и закрепляют его колышком.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Таким образом, все четыре угла определены. Всем им присваивают номера, которые пишут на колышках.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проверки правильности выполнения работ производят повторное визирование теодолитом, но уже с последнего, четвертого, угла, на первые три.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Должно быть соблюдено условие, чтобы углы между всеми осями равнялись 90°. Можно также измерить   расстояние   по   диагонали между несмежными углами здания, однако такой прием менее точен, гак как при длинных диагоналях неизбежны большие погрешности измерений.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После разбивки сооружения на местности прораб или мастер, осуществляют приемку разбивки и проверки правильности ее выполнения.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Следует позаботиться о том, чтобы разбивочные знаки были сохранены. Для этого в непосредственной близости, но так, чтобы не повредить их в процессе производства работ, устанавливают дополнительные разбивочные знаки с точным обозначением на схеме расстояний от них до основных разбивочных знаков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8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В дальнейшем всегда будет возможность проверить соответствие проекту расстояний, положения и размеров сооружения в плане. В процессе производства работ необходимо обеспечить сохранность этих дополнительных разбивочных знаков.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Как правило, после разбивки здания или сооружения приходится выполнять целый комплекс земляных работ, поскольку основную часть сооружений возводят на заглубленных в грунт фундаментах.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0" y="0"/>
            <a:ext cx="4286248" cy="428625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0"/>
            <a:ext cx="4857752" cy="428625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4303455"/>
            <a:ext cx="4286248" cy="255454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 8. Схема установки и закрепления на местности разбивочных знаков земляного сооружения: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А, В - размеры сооружения по верху;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а, в - размеры сооружения по низу; </a:t>
            </a:r>
            <a:endParaRPr lang="en-US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-глубина котлована; с1, с4 - расстояние от постоянного разбивочного знака до соответствующего угла котлована по длине; </a:t>
            </a:r>
          </a:p>
          <a:p>
            <a:pPr algn="just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d1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d2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-то же, по ширине; 1,4-временные разбивочные знаки; 5,8 - постоянные разбивочные знаки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6248" y="4303455"/>
            <a:ext cx="4857752" cy="255454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 9. Вид котлована с установленной обноской для переноса осей здания на дно котлована: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1-столбы обноски; </a:t>
            </a:r>
          </a:p>
          <a:p>
            <a:pPr algn="just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горизонтальные доски обноски; 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3-границы  призмы  обрушения; 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4-гвозди  для закрепления осей.</a:t>
            </a:r>
          </a:p>
          <a:p>
            <a:pPr algn="just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78645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7807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Рис.10 Разбивка и закрепление осей: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а, б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помощью неинвентарной и инвентарной обноски;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инвентарными скобами; 1, 5, 8 – сплошная, угловая, створная обноски; 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осевая проволока; 3 – отвес; 4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причалка; 6 – выноски; 7 – инвентарная скоба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1"/>
            <a:ext cx="9123861" cy="6858000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1600" b="1" dirty="0">
                <a:solidFill>
                  <a:srgbClr val="FF0000"/>
                </a:solidFill>
              </a:rPr>
              <a:t>ГЕОДЕЗИЧЕСКОЙ РАЗБИВОЧНОЙ ОСНОВЫ</a:t>
            </a:r>
            <a:endParaRPr lang="ru-RU" sz="1600" dirty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стадии подготовки площадки к строительству должна быть создана геодезическая разбивочная основа, служащая для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планового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высотного обоснования при выносе проекта подлежащих возведению зданий и сооружений на местность, а также (в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последующем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геодезического обеспечения на всех стадиях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строительства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после его завершения.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Геодезическую разбивочную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основу для определения положения объектов строительства в плане создают преимущественно в виде: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строительной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сетки, продольных и поперечных осей,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определяющих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положение на местности основных зданий и сооружений и их габарит, для строительства предприятий и групп зданий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 сооружений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красных линий — границы, отделяющие территории кварталов, микрорайонов, иных элементов в планировочной структуре населенных пунктов от улиц (проездов, площадей). Красные линии, как правило, применяются для регулирования границ застройки.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желтых линий — границы максимально допустимых зон возможного распространения завалов (обрушений) зданий (сооружений, строений) в результате разрушительных землетрясений, иных бедствий природного или техногенного характера. Желтые линии, как правило, применяются для регулирования разрывов между зданиями 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сооружениями (</a:t>
            </a:r>
            <a:r>
              <a:rPr lang="ru-RU" sz="1400" b="1" dirty="0" smtClean="0">
                <a:solidFill>
                  <a:srgbClr val="FF0000"/>
                </a:solidFill>
              </a:rPr>
              <a:t>Закон Республики Казахстан от 16 июля 2001 года № 242-II Об архитектурной, градостроительной и строительной деятельности в Республике Казахстан</a:t>
            </a:r>
            <a:r>
              <a:rPr lang="ru-RU" sz="1400" b="1" dirty="0" smtClean="0">
                <a:solidFill>
                  <a:srgbClr val="0070C0"/>
                </a:solidFill>
              </a:rPr>
              <a:t>)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Строительную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сетку выполняют в виде квадратных 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прямоугольных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фигур, которые подразделяют на основные 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дополни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тельные (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Длина сторон основных фигур сетки 200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400 м, а дополнительных —20 -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40 м.</a:t>
            </a:r>
          </a:p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Строительную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сетку обычно проектируют на строительном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генеральном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плане, реже— на топографическом плане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строительной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площадки. При проектировании сетки определяют местоположение пунктов, сетки на стройгенплане (топографическом плане),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выбирают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 предварительной разбивки сетки и закрепления пунктов сетки на местности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При проектировании строительной сетки должны быть: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обеспечены максимальные удобства для выполнения разбивочных работ;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 основные возводимые здания и сооружения расположены внутри фигур сетки;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линии сетки параллельны основным осям возводимых зданий и расположены по возможности ближе к ним;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обеспечены непосредственные линейные измерения по всем сторонам сетки;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пункты сетки расположены в местах, удобных для угловых измерений с видимостью на смежные пункты, а также в местах, обеспечивающих их сохранность и устойчивость.</a:t>
            </a:r>
            <a:endParaRPr lang="ru-RU" sz="1400" b="1" i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1" cy="683576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При этом нужно учитывать, что разбивка земляных сооружений имеет свои особенности. Это обусловлено тем, что точки, полученные на местности, невозможно сохранить в процессе производства земляных работ и их необходимо перенести на определенное расстояние, зависящее от свойств грунта и выбранной схемы производства земляных работ.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	Как правило, до начала земляных работ выполняют бульдозером планировку рабочей площадки, после чего кольями намечают трассу траншеи или обозначают характерные точки и углы котлована.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	Разбивку больших по размерам котлованов производят с закреплением разбивочных знаков при помощи обноски 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9 и 10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Одновременно с разбивкой котлована она служит и для переноса в натуру осей здания или сооружения, по которым в дальнейшем устанавливают фундаментные блоки или другие конструкции сооружаемого объекта.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	При устройстве обноски с помощью теодолита разбивают на местности главные оси здания или сооружения. За пределами призмы обрушения грунта в землю устанавливают столбы обноски так, чтобы глубина заделки в грунт исключала возможность их смещения. Затем к столбам с наружной стороны, по уровню и строго параллельно осям здания, прибивают горизонтальные доски толщиной 40... 50 мм с верхней гладко оструганной гранью, на которой с помощью вбитого гвоздя закрепляют оси будущего здания или сооружения, натягивая тонкую стальную проволоку диаметром 1... 1,5 мм.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Обноска на относительно небольших по размерам объектах может быть сплошной со специально предусмотренными съемными досками для въезда внутрь транспорта или прерывистой. Столбы под обноску диаметром 120... 160 мм устанавливают через 3 м в ряд параллельно основным осям. В местах прохождения осей здания пишут около гвоздя на доске обозначение оси. При большом уклоне местности обноску делают уступами.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Для устройства линейно протяженных сооружений, таких, как тран­шеи, устраивают только поперечную обноску через 40... 50 м по длине сооружения на прямых участках, а также в местах поворота. С целью геодезического контроля глубины отрыва траншей и котлованов заготавливают так называемые ходовые визирки, т. е. Т-образные рейки, руководствуясь высотными отметками обноски и проектными отметками дна котлована или траншеи.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Геодезической разбивке на местности подлежат также временные здания и сооружения, которые должны быть на стройплощадке согласно стройгенплану. Временные сооружения размещают с учетом максимальной комфортабельности для рабочих и удобства выполнения работ.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139" y="0"/>
            <a:ext cx="9123861" cy="65556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При этом в строительстве необходимо знать:</a:t>
            </a:r>
          </a:p>
          <a:p>
            <a:pPr marL="342900" indent="-342900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1.Разделение объемного пространства возводимого объекта на 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захватки, делянки, ярусы.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2.Показателями эффективности строительного процесса являются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работ, затраты машинного времени, стоимостные показатели.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3. Условия производства работ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климатические, технические, инженерно-геологические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4. По технологическим признакам строительные процессы делятся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заготовительные, транспортные, монтажно-укладочные.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5. Материально-технические ресурсы строительства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строительные материалы, конструкции, детали; строительные машины, механизмы; инвентарь, приспособления и инструменты.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6. Перечислите три раздела технологической карты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область применения, технология и организация выполнения работ, материально-технические ресурсы.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7. Документы которые должны быть включены в ППР в обязательном порядке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календарный план производства работ на объекте, строительные генеральный план, технологические карты на выполнение отдельных работ.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8. Определение строительных грузов физическим характеристикам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мелкоштучный, тяжеловесные,</a:t>
            </a:r>
          </a:p>
          <a:p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легковесные.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9. Рабочие, занятые на погрузке и разгрузке пылевидных материалов (цемента, извести, гипса и др.), должны быть обеспечены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спецодеждой, респираторами, противопыльными очками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10. Способы транспортирования строительных грузов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горизонтальном положении, вертикальном положении, наклоном положении.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11. Механизмы для погрузочно-разгрузочных работ работающих независимо от транспортных средств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погрузчики, механические лопаты, передвижные ленточные конвейеры.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12. Разновидность строительных грузов по физическим характеристикам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длинномерные, крупнообъемные, жидкие.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13. По функциональному назначению земляные сооружения подразделяются на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гидротехнические,  мелиоративные, дорожные.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14. Свойства и качество грунта влияет на –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устойчивость земляных сооружений, трудоемкость разработки, стоимость работ.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2" cy="6878806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Разбивку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строительной сетки на местности начинают с выноса в натуру исходного направления, для чего используют имеющуюся на площадке (или вблизи от нее) геодезическую сеть (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2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координатам геодезических пунктов и пунктов сетки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определяют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полярные координаты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углы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р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р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по которым выносят на местность исходные направления сетки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АВ и АС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Затем от исходных направлений на всей площадке разбивают строительную сетку и закрепляют ее в местах пересечений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постоянными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знаками (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 плановой точкой.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Знаки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делают из заполненных бетоном отрезков труб,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обрезков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рельсов и т. п. Подошва знака должна располагаться ниже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границы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промерзания грунта минимум 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1.0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Аналогично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переносят и закрепляют красную линию.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переносе на местность основных осей строящихся объектов при наличии в качестве плановой разбивочной основы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строительной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сетки применяют метод прямоугольных координат: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этом случае в качестве линий координат принимают близлежащие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стороны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строительной сетки, а их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пересечение -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 ноль отсчета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3,а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). Положение точки 0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главных осей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6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1600" b="1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будет определено следующим образом: если дано, что Х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=50 и У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=40 м, то это значит, что она находится на расстоянии 50 м от линии 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сторону линии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на расстоянии 40 м от линии У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сторону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линии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Уо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наличии в качестве плановой разбивочной основы красной линии на стройгенплане должны быть приведены какие-либо данные, определяющие положение будущего здания, например точка 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красной линии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3,б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), угол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между главной осью здания и красной линией и расстояние от точки 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 точки 0 пересечения главных осей.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Главные оси здания закрепляют за его контурами знаками выше приведенной  конструкции.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Высотное обоснование на строительной площадке обеспечивается высотными опорными пунктами — строительными реперами. 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Обычно в качестве строительных реперов используют опорные пункты строительной сетки и красной линии. Высотная отметка каждого строительного репера должна быть получена не менее чем от двух реперов государственной или местного значения геодезической сети.</a:t>
            </a:r>
          </a:p>
          <a:p>
            <a:pPr algn="just"/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4"/>
            <a:ext cx="9123861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indent="206375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06375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92" y="43974"/>
            <a:ext cx="3960303" cy="223700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0434" y="2321170"/>
            <a:ext cx="3974108" cy="95410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1.   Строительная   сетка: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вершины основных фигур сетки;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основные оси здания; 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вершины 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дополнительных фигур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сетки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6139" y="2311121"/>
            <a:ext cx="5077716" cy="97500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2.Схема выноса на местность строительной сетки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Documents and Settings\AGoltsev\Рабочий стол\Без имени-3копирова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286125"/>
            <a:ext cx="5143504" cy="22860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86124"/>
            <a:ext cx="4000496" cy="250033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5780782"/>
            <a:ext cx="4000496" cy="107721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Рис.3. 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Постоянные   грунтовые   знаки</a:t>
            </a:r>
          </a:p>
          <a:p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—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забетонированны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отрезков труб;    б —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обрезков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рельсов;  </a:t>
            </a: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плановая точка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00496" y="5611505"/>
            <a:ext cx="5143504" cy="124649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Рис.3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переноса на местность основных осей зданий: </a:t>
            </a:r>
            <a:r>
              <a:rPr lang="ru-RU" sz="1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на основе строительной сетки; </a:t>
            </a:r>
            <a:r>
              <a:rPr lang="ru-RU" sz="1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 — 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основе красной линии; 1 — здание; 2- строительная сетка; 3 —оси условной координатной сетки; 4</a:t>
            </a:r>
            <a:r>
              <a:rPr lang="ru-RU" sz="1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красная линия.</a:t>
            </a:r>
          </a:p>
        </p:txBody>
      </p:sp>
      <p:pic>
        <p:nvPicPr>
          <p:cNvPr id="1026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5" y="0"/>
            <a:ext cx="5143505" cy="2335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21" y="764704"/>
            <a:ext cx="8820967" cy="59046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475656" y="116632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ГЕОДЕЗИЧЕСКОЙ РАЗБИВОЧНОЙ ОСНОВЫ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604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22898" cy="58326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75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139" y="22235"/>
            <a:ext cx="9123861" cy="6835765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Создание геодезической разбивочной основы является функцией заказчика. Он должен не менее чем за 10 дней до начала строительно-монтажных работ передать подрядчику техническую документацию на геодезическую разбивочную основу и на закрепленные на строительной площадке пункты и знаки этой основы, в том числе: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пункты строительной сетки, красные линии;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оси, определяющие положение и габарит зданий и сооружений в плане, закрепленные минимум двумя створными знаками у каждого отдельно размещаемого здания или сооружения.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В процессе строительства необходимо следить за сохранностью и устойчивостью знаков геодезической разбивочной основы, что осуществляет строительная организация.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ПОДГОТОВКА ПЛОЩАДКИ К СТРОИТЕЛЬСТВУ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Строительную площадку, расположенную в населенных пунктах или на территории действующих промышленных предприятий, ограждают временным или постоянным забором. Вне населенных мест желательно устраивать проволочное ограждение. Забор крепят к столбам, вкопанным в землю, или к опорам, изготовленным из досок и брусьев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4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 территории стройплощадки убирают все, что может помешать производству работ, например, крупные валуны, кустарник. Деревья, по возможности, следует сохранить или выкопать и перевезти на другое место. Только в крайнем случае их выкорчевывают.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До начала строительства поверхность площадки необходимо спланировать, т. е. выровнять, для чего используют бульдозеры или грейдеры. Верхний, плодородный слой грунта толщиной до 100 мм окучивают, грузят в автомобили-самосвалы и вывозят за пределы стройплощадки с тем, чтобы использовать его в сельском хозяйстве.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того, чтобы площадку не заливали дожди, за ее пределами со сторон повышенного рельефа местности прокладывают нагорную канаву небольшой глубины, с уклоном дна в обе стороны от середины. Вынутый грунт укладывают на бровку в сторону стройплощадки. . По обеим сторонам площадки желательно проложить водоотводные канавы глубиной до 0,3 м с тем, чтобы вода из нагорной канавы стекала по ним за пределы строительной зоны.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8848171" cy="64807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5196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3405</Words>
  <Application>Microsoft Office PowerPoint</Application>
  <PresentationFormat>Экран (4:3)</PresentationFormat>
  <Paragraphs>201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AGoltsev</dc:creator>
  <cp:lastModifiedBy>RePack by Diakov</cp:lastModifiedBy>
  <cp:revision>98</cp:revision>
  <dcterms:created xsi:type="dcterms:W3CDTF">2011-07-15T05:57:32Z</dcterms:created>
  <dcterms:modified xsi:type="dcterms:W3CDTF">2024-09-29T08:42:13Z</dcterms:modified>
</cp:coreProperties>
</file>